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Quattrocento"/>
      <p:regular r:id="rId17"/>
    </p:embeddedFont>
    <p:embeddedFont>
      <p:font typeface="Quattrocento"/>
      <p:regular r:id="rId18"/>
    </p:embeddedFont>
    <p:embeddedFont>
      <p:font typeface="Quattrocento"/>
      <p:regular r:id="rId19"/>
    </p:embeddedFont>
    <p:embeddedFont>
      <p:font typeface="Quattrocen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3-1.png>
</file>

<file path=ppt/media/image-4-1.png>
</file>

<file path=ppt/media/image-5-1.png>
</file>

<file path=ppt/media/image-5-2.svg>
</file>

<file path=ppt/media/image-5-3.png>
</file>

<file path=ppt/media/image-5-4.png>
</file>

<file path=ppt/media/image-5-5.png>
</file>

<file path=ppt/media/image-5-6.png>
</file>

<file path=ppt/media/image-6-1.png>
</file>

<file path=ppt/media/image-7-1.png>
</file>

<file path=ppt/media/image-7-2.png>
</file>

<file path=ppt/media/image-7-3.png>
</file>

<file path=ppt/media/image-8-1.png>
</file>

<file path=ppt/media/image-8-2.svg>
</file>

<file path=ppt/media/image-9-1.png>
</file>

<file path=ppt/media/image-9-2.svg>
</file>

<file path=ppt/media/image-9-3.png>
</file>

<file path=ppt/media/image-9-4.svg>
</file>

<file path=ppt/media/image-9-5.png>
</file>

<file path=ppt/media/image-9-6.svg>
</file>

<file path=ppt/media/image-9-7.png>
</file>

<file path=ppt/media/image-9-8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svg"/><Relationship Id="rId9" Type="http://schemas.openxmlformats.org/officeDocument/2006/relationships/slideLayout" Target="../slideLayouts/slideLayout10.xml"/><Relationship Id="rId10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200281"/>
            <a:ext cx="624447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Healthcare Data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632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Exploring patient demographics, diagnoses, and lab results across 189 patient records from four Indian cities.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2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65829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Takeaways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172128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1766054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Disease Burden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331958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CKD represents the highest case volume (56), while Diabetes shows the most severe lab abnormalities (174.5 average).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357675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1615559" y="3621524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Geographic Variation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615559" y="4187428"/>
            <a:ext cx="669071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Significant differences exist across cities in disease prevalence, patient age, and risk profiles—Jaipur requires targeted intervention.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81525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615559" y="586001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Risk Stratification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615559" y="6425922"/>
            <a:ext cx="669071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Over half of patients (53.4%) classified as high-risk based on lab values, indicating substantial need for enhanced monitoring and treatment protocols.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37724" y="987623"/>
            <a:ext cx="2442567" cy="449818"/>
          </a:xfrm>
          <a:prstGeom prst="roundRect">
            <a:avLst>
              <a:gd name="adj" fmla="val 6386"/>
            </a:avLst>
          </a:prstGeom>
          <a:solidFill>
            <a:srgbClr val="441709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81313" y="1116806"/>
            <a:ext cx="191453" cy="1914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68492" y="1059418"/>
            <a:ext cx="1868210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DATASET OVERVIEW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837724" y="153316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Foundation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837724" y="2715816"/>
            <a:ext cx="41188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189</a:t>
            </a:r>
            <a:endParaRPr lang="en-US" sz="6200" dirty="0"/>
          </a:p>
        </p:txBody>
      </p:sp>
      <p:sp>
        <p:nvSpPr>
          <p:cNvPr id="7" name="Text 4"/>
          <p:cNvSpPr/>
          <p:nvPr/>
        </p:nvSpPr>
        <p:spPr>
          <a:xfrm>
            <a:off x="1488996" y="38047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Total Records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837724" y="4300299"/>
            <a:ext cx="411884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Patient observations analyzed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5255776" y="2715816"/>
            <a:ext cx="41188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50</a:t>
            </a:r>
            <a:endParaRPr lang="en-US" sz="6200" dirty="0"/>
          </a:p>
        </p:txBody>
      </p:sp>
      <p:sp>
        <p:nvSpPr>
          <p:cNvPr id="10" name="Text 7"/>
          <p:cNvSpPr/>
          <p:nvPr/>
        </p:nvSpPr>
        <p:spPr>
          <a:xfrm>
            <a:off x="5907048" y="38047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Unique Patients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255776" y="4300299"/>
            <a:ext cx="411884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Individual patient IDs tracked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9673828" y="2715816"/>
            <a:ext cx="41188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6200" dirty="0"/>
          </a:p>
        </p:txBody>
      </p:sp>
      <p:sp>
        <p:nvSpPr>
          <p:cNvPr id="13" name="Text 10"/>
          <p:cNvSpPr/>
          <p:nvPr/>
        </p:nvSpPr>
        <p:spPr>
          <a:xfrm>
            <a:off x="10325100" y="38047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Cities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673828" y="4300299"/>
            <a:ext cx="411884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Geographic locations covered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37724" y="5042297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Dataset Composition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837724" y="5823585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Three merged datasets provide comprehensive patient information: demographics (age, gender, city), diagnoses (disease type, severity), and lab results (test names and values). No missing values detected across all fields.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837724" y="685883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Age range: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19-69 years |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Mean age: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44.9 years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4636"/>
            <a:ext cx="613457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Geographic Distribution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345769"/>
            <a:ext cx="8216265" cy="46010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45491" y="2196941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City Insights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9645491" y="2858572"/>
            <a:ext cx="41546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Lucknow leads with 73 patients, followed by Delhi (66) and Jaipur (42). Mumbai shows significantly lower representation with only 8 patients.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645491" y="4606052"/>
            <a:ext cx="41546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Average ages by city: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Mumbai (56.4 years), Jaipur (49.1), Lucknow (45.5), Delhi (40.0)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9645491" y="5970508"/>
            <a:ext cx="41546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Delhi patients show the highest average lab values at 166.7, while Mumbai records the lowest at 151.8.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812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4628" y="3639503"/>
            <a:ext cx="5611654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Patient Demographics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4628" y="4697254"/>
            <a:ext cx="4161949" cy="2874050"/>
          </a:xfrm>
          <a:prstGeom prst="roundRect">
            <a:avLst>
              <a:gd name="adj" fmla="val 1245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73110" y="4935736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Gender Split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3110" y="5429012"/>
            <a:ext cx="3684984" cy="1903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Female patients significantly outnumber males in the dataset, with females showing slightly higher average lab values (161.6 vs 155.4).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4107" y="4697254"/>
            <a:ext cx="4162068" cy="2874050"/>
          </a:xfrm>
          <a:prstGeom prst="roundRect">
            <a:avLst>
              <a:gd name="adj" fmla="val 1245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5472589" y="4935736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Age Distribution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72589" y="5429012"/>
            <a:ext cx="3685103" cy="1523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Bimodal distribution with peaks around ages 40 and 58. Patients over 50 represent a substantial portion of the dataset.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704" y="4697254"/>
            <a:ext cx="4162068" cy="2874050"/>
          </a:xfrm>
          <a:prstGeom prst="roundRect">
            <a:avLst>
              <a:gd name="adj" fmla="val 1245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9872186" y="4935736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Risk Profile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2186" y="5429012"/>
            <a:ext cx="3685103" cy="1142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53.4% of patients classified as high-risk based on above-average lab values (&gt;159.2).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13065" y="560308"/>
            <a:ext cx="1934766" cy="378738"/>
          </a:xfrm>
          <a:prstGeom prst="roundRect">
            <a:avLst>
              <a:gd name="adj" fmla="val 6456"/>
            </a:avLst>
          </a:prstGeom>
          <a:noFill/>
          <a:ln w="7620">
            <a:solidFill>
              <a:srgbClr val="EF9C82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42843" y="668179"/>
            <a:ext cx="162997" cy="1629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87279" y="629007"/>
            <a:ext cx="143077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5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DISEASE ANALYSIS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13065" y="1008340"/>
            <a:ext cx="4794290" cy="599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Top Diagnoses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713065" y="3377803"/>
            <a:ext cx="2876550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Disease Prevalence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713065" y="3910727"/>
            <a:ext cx="4298394" cy="1206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CKD (Chronic Kidney Disease) is the most common diagnosis with 56 cases, followed by NAFLD (47), Hypertension (45), and Diabetes (41).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13065" y="5273159"/>
            <a:ext cx="4298394" cy="9047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Severe cases:</a:t>
            </a:r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Diabetes leads with 18 severe cases, followed by Hypertension (17), NAFLD (16), and CKD (16).</a:t>
            </a:r>
            <a:endParaRPr lang="en-US" sz="16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047" y="2062758"/>
            <a:ext cx="1541859" cy="154185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516047" y="3821311"/>
            <a:ext cx="2397085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CKD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5516047" y="4294227"/>
            <a:ext cx="2658428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56 cases | Avg age: 42.9</a:t>
            </a:r>
            <a:endParaRPr lang="en-US" sz="160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168" y="2062758"/>
            <a:ext cx="1541859" cy="154185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8391168" y="3821311"/>
            <a:ext cx="2397085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NAFLD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8391168" y="4294227"/>
            <a:ext cx="2658428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47 cases | Avg age: 47.9</a:t>
            </a:r>
            <a:endParaRPr lang="en-US" sz="160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6289" y="2062758"/>
            <a:ext cx="1541859" cy="1541859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1266289" y="3821311"/>
            <a:ext cx="2397085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Hypertension</a:t>
            </a:r>
            <a:endParaRPr lang="en-US" sz="1850" dirty="0"/>
          </a:p>
        </p:txBody>
      </p:sp>
      <p:sp>
        <p:nvSpPr>
          <p:cNvPr id="17" name="Text 11"/>
          <p:cNvSpPr/>
          <p:nvPr/>
        </p:nvSpPr>
        <p:spPr>
          <a:xfrm>
            <a:off x="11266289" y="4294227"/>
            <a:ext cx="2658428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45 cases | Avg age: 42.9</a:t>
            </a:r>
            <a:endParaRPr lang="en-US" sz="1600" dirty="0"/>
          </a:p>
        </p:txBody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6047" y="4942642"/>
            <a:ext cx="1541859" cy="1541859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5516047" y="6701195"/>
            <a:ext cx="2397085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Diabetes</a:t>
            </a:r>
            <a:endParaRPr lang="en-US" sz="1850" dirty="0"/>
          </a:p>
        </p:txBody>
      </p:sp>
      <p:sp>
        <p:nvSpPr>
          <p:cNvPr id="20" name="Text 13"/>
          <p:cNvSpPr/>
          <p:nvPr/>
        </p:nvSpPr>
        <p:spPr>
          <a:xfrm>
            <a:off x="5516047" y="7174111"/>
            <a:ext cx="2658428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41 cases | Avg age: 46.2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8688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Lab Results Analysis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345650"/>
            <a:ext cx="8216265" cy="46010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45491" y="2089190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Findings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9645491" y="2750820"/>
            <a:ext cx="41546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Diabetes patients show the highest average lab values (174.5), while Hypertension patients record the lowest (147.8).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645491" y="4498300"/>
            <a:ext cx="41546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Lab value range: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52.2 to 248.1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9645491" y="5096708"/>
            <a:ext cx="41546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Test types: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BP (168.7 avg), Creatinine (159.7), ALT (158.2), Blood Sugar (148.4)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9645491" y="6078141"/>
            <a:ext cx="41546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highest recorded lab value was 248.1, indicating severe cases requiring immediate attention.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8194" y="673656"/>
            <a:ext cx="5820013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High-Risk Patient Profile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1490543" y="3223141"/>
            <a:ext cx="2769870" cy="562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53%</a:t>
            </a:r>
            <a:endParaRPr lang="en-US" sz="4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6577" y="1815703"/>
            <a:ext cx="3377922" cy="337792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50908" y="5461635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High-Risk Patients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88194" y="5919788"/>
            <a:ext cx="4174808" cy="698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101 patients with above-average lab values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0146" y="3223141"/>
            <a:ext cx="2769870" cy="562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62%</a:t>
            </a:r>
            <a:endParaRPr lang="en-US" sz="44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6179" y="1815703"/>
            <a:ext cx="3377922" cy="337792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90511" y="5461635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Jaipur Risk Rate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5227796" y="5919788"/>
            <a:ext cx="417480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Highest abnormal percentage by city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9748" y="3223141"/>
            <a:ext cx="2769870" cy="562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48%</a:t>
            </a:r>
            <a:endParaRPr lang="en-US" sz="440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782" y="1815703"/>
            <a:ext cx="3377922" cy="337792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30113" y="5461635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Lucknow Risk Rate</a:t>
            </a:r>
            <a:endParaRPr lang="en-US" sz="2050" dirty="0"/>
          </a:p>
        </p:txBody>
      </p:sp>
      <p:sp>
        <p:nvSpPr>
          <p:cNvPr id="14" name="Text 9"/>
          <p:cNvSpPr/>
          <p:nvPr/>
        </p:nvSpPr>
        <p:spPr>
          <a:xfrm>
            <a:off x="9667399" y="5919788"/>
            <a:ext cx="417480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Lowest abnormal percentage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88194" y="6856928"/>
            <a:ext cx="13054013" cy="698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Risk classification based on lab values exceeding the dataset mean of 159.2. Jaipur shows the highest risk concentration at 61.9%, while Lucknow demonstrates better outcomes at 47.9%.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37724" y="1304211"/>
            <a:ext cx="1913096" cy="449818"/>
          </a:xfrm>
          <a:prstGeom prst="roundRect">
            <a:avLst>
              <a:gd name="adj" fmla="val 6386"/>
            </a:avLst>
          </a:prstGeom>
          <a:solidFill>
            <a:srgbClr val="441709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81313" y="1433393"/>
            <a:ext cx="191453" cy="1914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68492" y="1376005"/>
            <a:ext cx="1338739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AGE PATTERNS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837724" y="184975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Age-Related Insights</a:t>
            </a:r>
            <a:endParaRPr lang="en-US" sz="4400" dirty="0"/>
          </a:p>
        </p:txBody>
      </p:sp>
      <p:sp>
        <p:nvSpPr>
          <p:cNvPr id="6" name="Shape 3"/>
          <p:cNvSpPr/>
          <p:nvPr/>
        </p:nvSpPr>
        <p:spPr>
          <a:xfrm>
            <a:off x="665440" y="2912745"/>
            <a:ext cx="6530102" cy="4012644"/>
          </a:xfrm>
          <a:prstGeom prst="roundRect">
            <a:avLst>
              <a:gd name="adj" fmla="val 895"/>
            </a:avLst>
          </a:prstGeom>
          <a:solidFill>
            <a:srgbClr val="EF9C82"/>
          </a:solidFill>
          <a:ln/>
        </p:spPr>
      </p:sp>
      <p:sp>
        <p:nvSpPr>
          <p:cNvPr id="7" name="Text 4"/>
          <p:cNvSpPr/>
          <p:nvPr/>
        </p:nvSpPr>
        <p:spPr>
          <a:xfrm>
            <a:off x="904756" y="3152061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Patients Over 50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904756" y="3813691"/>
            <a:ext cx="605147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75 patients aged 50+ analyzed for disease patterns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904756" y="4412099"/>
            <a:ext cx="6051471" cy="1149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NAFLD: 24 cases (most common)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CKD: 21 cases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Diabetes: 15 cases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904756" y="5776511"/>
            <a:ext cx="605147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NAFLD shows the highest average age at 47.9 years, suggesting age-related disease progression.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7614761" y="3152061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Age-Lab Correlation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614761" y="3813691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Weak positive correlation (0.043) between age and lab values suggests disease severity is not strongly age-dependent across the full dataset.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614761" y="517814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Disease-specific patterns: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Hypertension shows the strongest age correlation (0.26), while Diabetes shows slight negative correlation (-0.12).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45669"/>
            <a:ext cx="752510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City-Specific Disease Patterns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728436"/>
            <a:ext cx="3059192" cy="3955494"/>
          </a:xfrm>
          <a:prstGeom prst="roundRect">
            <a:avLst>
              <a:gd name="adj" fmla="val 1174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68204" y="2758916"/>
            <a:ext cx="2998232" cy="718066"/>
          </a:xfrm>
          <a:prstGeom prst="rect">
            <a:avLst/>
          </a:prstGeom>
          <a:solidFill>
            <a:srgbClr val="315251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187773" y="2938463"/>
            <a:ext cx="358973" cy="3589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07519" y="3716298"/>
            <a:ext cx="25196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Delhi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07519" y="4211836"/>
            <a:ext cx="25196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Most common: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NAFLD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107519" y="4738449"/>
            <a:ext cx="25196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Avg age: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40.0 years (youngest)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107519" y="5648087"/>
            <a:ext cx="25196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Avg lab: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166.7 (highest)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4136231" y="2728436"/>
            <a:ext cx="3059311" cy="3955494"/>
          </a:xfrm>
          <a:prstGeom prst="roundRect">
            <a:avLst>
              <a:gd name="adj" fmla="val 1174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4166711" y="2758916"/>
            <a:ext cx="2998351" cy="718066"/>
          </a:xfrm>
          <a:prstGeom prst="rect">
            <a:avLst/>
          </a:prstGeom>
          <a:solidFill>
            <a:srgbClr val="315251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6400" y="2938463"/>
            <a:ext cx="358973" cy="358973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4406027" y="3716298"/>
            <a:ext cx="251972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Jaipur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4406027" y="4211836"/>
            <a:ext cx="251972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Most common: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Hypertension</a:t>
            </a:r>
            <a:endParaRPr lang="en-US" sz="1850" dirty="0"/>
          </a:p>
        </p:txBody>
      </p:sp>
      <p:sp>
        <p:nvSpPr>
          <p:cNvPr id="15" name="Text 11"/>
          <p:cNvSpPr/>
          <p:nvPr/>
        </p:nvSpPr>
        <p:spPr>
          <a:xfrm>
            <a:off x="4406027" y="5121473"/>
            <a:ext cx="251972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Avg age: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49.1 years</a:t>
            </a:r>
            <a:endParaRPr lang="en-US" sz="1850" dirty="0"/>
          </a:p>
        </p:txBody>
      </p:sp>
      <p:sp>
        <p:nvSpPr>
          <p:cNvPr id="16" name="Text 12"/>
          <p:cNvSpPr/>
          <p:nvPr/>
        </p:nvSpPr>
        <p:spPr>
          <a:xfrm>
            <a:off x="4406027" y="5648087"/>
            <a:ext cx="251972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Risk rate: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61.9% (highest)</a:t>
            </a:r>
            <a:endParaRPr lang="en-US" sz="1850" dirty="0"/>
          </a:p>
        </p:txBody>
      </p:sp>
      <p:sp>
        <p:nvSpPr>
          <p:cNvPr id="17" name="Shape 13"/>
          <p:cNvSpPr/>
          <p:nvPr/>
        </p:nvSpPr>
        <p:spPr>
          <a:xfrm>
            <a:off x="7434858" y="2728436"/>
            <a:ext cx="3059192" cy="3955494"/>
          </a:xfrm>
          <a:prstGeom prst="roundRect">
            <a:avLst>
              <a:gd name="adj" fmla="val 1174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18" name="Shape 14"/>
          <p:cNvSpPr/>
          <p:nvPr/>
        </p:nvSpPr>
        <p:spPr>
          <a:xfrm>
            <a:off x="7465338" y="2758916"/>
            <a:ext cx="2998232" cy="718066"/>
          </a:xfrm>
          <a:prstGeom prst="rect">
            <a:avLst/>
          </a:prstGeom>
          <a:solidFill>
            <a:srgbClr val="315251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84908" y="2938463"/>
            <a:ext cx="358973" cy="358973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7704653" y="3716298"/>
            <a:ext cx="25196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Lucknow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7704653" y="4211836"/>
            <a:ext cx="25196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Most common: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Diabetes</a:t>
            </a:r>
            <a:endParaRPr lang="en-US" sz="1850" dirty="0"/>
          </a:p>
        </p:txBody>
      </p:sp>
      <p:sp>
        <p:nvSpPr>
          <p:cNvPr id="22" name="Text 17"/>
          <p:cNvSpPr/>
          <p:nvPr/>
        </p:nvSpPr>
        <p:spPr>
          <a:xfrm>
            <a:off x="7704653" y="5121473"/>
            <a:ext cx="25196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Avg age: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45.5 years</a:t>
            </a:r>
            <a:endParaRPr lang="en-US" sz="1850" dirty="0"/>
          </a:p>
        </p:txBody>
      </p:sp>
      <p:sp>
        <p:nvSpPr>
          <p:cNvPr id="23" name="Text 18"/>
          <p:cNvSpPr/>
          <p:nvPr/>
        </p:nvSpPr>
        <p:spPr>
          <a:xfrm>
            <a:off x="7704653" y="5648087"/>
            <a:ext cx="25196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Risk rate: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47.9% (lowest)</a:t>
            </a:r>
            <a:endParaRPr lang="en-US" sz="1850" dirty="0"/>
          </a:p>
        </p:txBody>
      </p:sp>
      <p:sp>
        <p:nvSpPr>
          <p:cNvPr id="24" name="Shape 19"/>
          <p:cNvSpPr/>
          <p:nvPr/>
        </p:nvSpPr>
        <p:spPr>
          <a:xfrm>
            <a:off x="10733365" y="2728436"/>
            <a:ext cx="3059311" cy="3955494"/>
          </a:xfrm>
          <a:prstGeom prst="roundRect">
            <a:avLst>
              <a:gd name="adj" fmla="val 1174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25" name="Shape 20"/>
          <p:cNvSpPr/>
          <p:nvPr/>
        </p:nvSpPr>
        <p:spPr>
          <a:xfrm>
            <a:off x="10763845" y="2758916"/>
            <a:ext cx="2998351" cy="718066"/>
          </a:xfrm>
          <a:prstGeom prst="rect">
            <a:avLst/>
          </a:prstGeom>
          <a:solidFill>
            <a:srgbClr val="315251"/>
          </a:solidFill>
          <a:ln/>
        </p:spPr>
      </p:sp>
      <p:pic>
        <p:nvPicPr>
          <p:cNvPr id="26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083534" y="2938463"/>
            <a:ext cx="358973" cy="358973"/>
          </a:xfrm>
          <a:prstGeom prst="rect">
            <a:avLst/>
          </a:prstGeom>
        </p:spPr>
      </p:pic>
      <p:sp>
        <p:nvSpPr>
          <p:cNvPr id="27" name="Text 21"/>
          <p:cNvSpPr/>
          <p:nvPr/>
        </p:nvSpPr>
        <p:spPr>
          <a:xfrm>
            <a:off x="11003161" y="3716298"/>
            <a:ext cx="251972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Mumbai</a:t>
            </a:r>
            <a:endParaRPr lang="en-US" sz="2200" dirty="0"/>
          </a:p>
        </p:txBody>
      </p:sp>
      <p:sp>
        <p:nvSpPr>
          <p:cNvPr id="28" name="Text 22"/>
          <p:cNvSpPr/>
          <p:nvPr/>
        </p:nvSpPr>
        <p:spPr>
          <a:xfrm>
            <a:off x="11003161" y="4211836"/>
            <a:ext cx="251972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Most common: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Diabetes</a:t>
            </a:r>
            <a:endParaRPr lang="en-US" sz="1850" dirty="0"/>
          </a:p>
        </p:txBody>
      </p:sp>
      <p:sp>
        <p:nvSpPr>
          <p:cNvPr id="29" name="Text 23"/>
          <p:cNvSpPr/>
          <p:nvPr/>
        </p:nvSpPr>
        <p:spPr>
          <a:xfrm>
            <a:off x="11003161" y="5121473"/>
            <a:ext cx="251972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Avg age: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56.4 years (oldest)</a:t>
            </a:r>
            <a:endParaRPr lang="en-US" sz="1850" dirty="0"/>
          </a:p>
        </p:txBody>
      </p:sp>
      <p:sp>
        <p:nvSpPr>
          <p:cNvPr id="30" name="Text 24"/>
          <p:cNvSpPr/>
          <p:nvPr/>
        </p:nvSpPr>
        <p:spPr>
          <a:xfrm>
            <a:off x="11003161" y="6031111"/>
            <a:ext cx="251972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Avg lab: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151.8 (lowest)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2026-02-02T14:05:18Z</dcterms:created>
  <dcterms:modified xsi:type="dcterms:W3CDTF">2026-02-02T14:05:18Z</dcterms:modified>
</cp:coreProperties>
</file>